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85" r:id="rId3"/>
    <p:sldId id="286" r:id="rId4"/>
    <p:sldId id="287" r:id="rId5"/>
    <p:sldId id="290" r:id="rId6"/>
    <p:sldId id="289" r:id="rId7"/>
    <p:sldId id="299" r:id="rId8"/>
    <p:sldId id="292" r:id="rId9"/>
    <p:sldId id="305" r:id="rId10"/>
    <p:sldId id="306" r:id="rId11"/>
    <p:sldId id="307" r:id="rId12"/>
    <p:sldId id="310" r:id="rId13"/>
    <p:sldId id="316" r:id="rId14"/>
    <p:sldId id="308" r:id="rId15"/>
    <p:sldId id="309" r:id="rId16"/>
    <p:sldId id="293" r:id="rId17"/>
    <p:sldId id="294" r:id="rId18"/>
    <p:sldId id="295" r:id="rId19"/>
    <p:sldId id="311" r:id="rId20"/>
    <p:sldId id="313" r:id="rId21"/>
    <p:sldId id="314" r:id="rId22"/>
    <p:sldId id="315" r:id="rId23"/>
    <p:sldId id="312" r:id="rId24"/>
    <p:sldId id="320" r:id="rId25"/>
    <p:sldId id="321" r:id="rId26"/>
    <p:sldId id="322" r:id="rId27"/>
    <p:sldId id="323" r:id="rId28"/>
    <p:sldId id="297" r:id="rId29"/>
    <p:sldId id="298" r:id="rId30"/>
    <p:sldId id="319" r:id="rId31"/>
    <p:sldId id="317" r:id="rId32"/>
    <p:sldId id="318" r:id="rId33"/>
    <p:sldId id="303" r:id="rId34"/>
    <p:sldId id="304" r:id="rId35"/>
    <p:sldId id="283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-152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14/09/17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04" name="Shape 204"/>
          <p:cNvSpPr txBox="1">
            <a:spLocks noGrp="1"/>
          </p:cNvSpPr>
          <p:nvPr>
            <p:ph type="sldNum" idx="12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20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2" y="6356352"/>
            <a:ext cx="2133600" cy="365125"/>
          </a:xfrm>
          <a:prstGeom prst="rect">
            <a:avLst/>
          </a:prstGeom>
        </p:spPr>
        <p:txBody>
          <a:bodyPr lIns="82296" tIns="41148" rIns="82296" bIns="41148"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5" y="6356352"/>
            <a:ext cx="2895600" cy="365125"/>
          </a:xfrm>
          <a:prstGeom prst="rect">
            <a:avLst/>
          </a:prstGeom>
        </p:spPr>
        <p:txBody>
          <a:bodyPr lIns="82296" tIns="41148" rIns="82296" bIns="41148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lIns="82296" tIns="41148" rIns="82296" bIns="41148"/>
          <a:lstStyle/>
          <a:p>
            <a:fld id="{A8D424FE-D216-4DA0-9EB3-59CD2FCFD2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754381"/>
            <a:ext cx="8229600" cy="822642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553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14/09/17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hyperlink" Target="http://creativecommons.org/licenses/by-nc-sa/4.0/" TargetMode="Externa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2015.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4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375635" y="64920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hyperlink" Target="http://www.slideshare.net/charmalloc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torm.apache.org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freo.me/DEBS_Siddhi" TargetMode="External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wso2/siddhi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freo.me/siddhi-uber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err="1" smtClean="0">
                <a:ea typeface="ヒラギノ角ゴ ProN W3" charset="0"/>
                <a:cs typeface="ヒラギノ角ゴ ProN W3" charset="0"/>
              </a:rPr>
              <a:t>Realtime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> </a:t>
            </a:r>
            <a:r>
              <a:rPr lang="en-US" smtClean="0">
                <a:ea typeface="ヒラギノ角ゴ ProN W3" charset="0"/>
                <a:cs typeface="ヒラギノ角ゴ ProN W3" charset="0"/>
              </a:rPr>
              <a:t>Big Data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smtClean="0">
                <a:ea typeface="ヒラギノ角ゴ ProN W3" charset="0"/>
                <a:cs typeface="ヒラギノ角ゴ ProN W3" charset="0"/>
              </a:rPr>
              <a:t>Sept 2017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MQTT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Very simple, lightweight, fast</a:t>
            </a:r>
          </a:p>
          <a:p>
            <a:r>
              <a:rPr lang="en-US" dirty="0" smtClean="0"/>
              <a:t>No built in support for clustering / big-data</a:t>
            </a:r>
          </a:p>
          <a:p>
            <a:pPr lvl="1"/>
            <a:r>
              <a:rPr lang="en-US" dirty="0" smtClean="0"/>
              <a:t>But can make up for it by being very fast</a:t>
            </a:r>
          </a:p>
          <a:p>
            <a:r>
              <a:rPr lang="en-US" dirty="0" smtClean="0"/>
              <a:t>Used a lot in </a:t>
            </a:r>
            <a:r>
              <a:rPr lang="en-US" dirty="0" err="1" smtClean="0"/>
              <a:t>IoT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660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Kafka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04900"/>
            <a:ext cx="9144000" cy="46434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60905" y="6437793"/>
            <a:ext cx="4652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http://www.slideshare.net/charmalloc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450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Many of the approaches we’ve seen:</a:t>
            </a:r>
          </a:p>
          <a:p>
            <a:pPr lvl="1"/>
            <a:r>
              <a:rPr lang="en-US" dirty="0" smtClean="0"/>
              <a:t>Partitioning</a:t>
            </a:r>
          </a:p>
          <a:p>
            <a:pPr lvl="1"/>
            <a:r>
              <a:rPr lang="en-US" dirty="0" smtClean="0"/>
              <a:t>Multiple brokers</a:t>
            </a:r>
          </a:p>
          <a:p>
            <a:pPr lvl="1"/>
            <a:r>
              <a:rPr lang="en-US" dirty="0" smtClean="0"/>
              <a:t>Elastically scalable</a:t>
            </a:r>
          </a:p>
          <a:p>
            <a:pPr lvl="1"/>
            <a:r>
              <a:rPr lang="en-US" dirty="0" smtClean="0"/>
              <a:t>Supports clusters of </a:t>
            </a:r>
            <a:r>
              <a:rPr lang="en-US" dirty="0" err="1" smtClean="0"/>
              <a:t>co-ordinated</a:t>
            </a:r>
            <a:r>
              <a:rPr lang="en-US" dirty="0" smtClean="0"/>
              <a:t> consumers</a:t>
            </a:r>
          </a:p>
          <a:p>
            <a:pPr lvl="1"/>
            <a:r>
              <a:rPr lang="en-US" dirty="0" smtClean="0"/>
              <a:t>Automatic re-election of leaders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27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Kafka exactly-once semantics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867" y="1480778"/>
            <a:ext cx="7890933" cy="460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4475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ZeroMQ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2940" y="1417638"/>
            <a:ext cx="4496043" cy="466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0870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the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996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Apache Storm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759268" y="2167501"/>
            <a:ext cx="1780828" cy="9525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Spout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759268" y="4087035"/>
            <a:ext cx="1780828" cy="9525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Spout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534047" y="2126083"/>
            <a:ext cx="2222584" cy="104923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Bolt</a:t>
            </a:r>
            <a:endParaRPr lang="en-US" dirty="0"/>
          </a:p>
        </p:txBody>
      </p:sp>
      <p:cxnSp>
        <p:nvCxnSpPr>
          <p:cNvPr id="8" name="Straight Arrow Connector 7"/>
          <p:cNvCxnSpPr>
            <a:stCxn id="4" idx="6"/>
            <a:endCxn id="6" idx="1"/>
          </p:cNvCxnSpPr>
          <p:nvPr/>
        </p:nvCxnSpPr>
        <p:spPr>
          <a:xfrm>
            <a:off x="2540096" y="2643799"/>
            <a:ext cx="993951" cy="69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6616070" y="3037799"/>
            <a:ext cx="2222584" cy="104923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Bolt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5" idx="7"/>
            <a:endCxn id="6" idx="1"/>
          </p:cNvCxnSpPr>
          <p:nvPr/>
        </p:nvCxnSpPr>
        <p:spPr>
          <a:xfrm flipV="1">
            <a:off x="2279300" y="2650701"/>
            <a:ext cx="1254747" cy="157583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3534047" y="4031811"/>
            <a:ext cx="2222584" cy="104923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Bolt</a:t>
            </a:r>
            <a:endParaRPr lang="en-US" dirty="0"/>
          </a:p>
        </p:txBody>
      </p:sp>
      <p:cxnSp>
        <p:nvCxnSpPr>
          <p:cNvPr id="15" name="Straight Arrow Connector 14"/>
          <p:cNvCxnSpPr>
            <a:stCxn id="5" idx="6"/>
            <a:endCxn id="14" idx="1"/>
          </p:cNvCxnSpPr>
          <p:nvPr/>
        </p:nvCxnSpPr>
        <p:spPr>
          <a:xfrm flipV="1">
            <a:off x="2540096" y="4556429"/>
            <a:ext cx="993951" cy="69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3"/>
            <a:endCxn id="11" idx="1"/>
          </p:cNvCxnSpPr>
          <p:nvPr/>
        </p:nvCxnSpPr>
        <p:spPr>
          <a:xfrm>
            <a:off x="5756631" y="2650701"/>
            <a:ext cx="859439" cy="9117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endCxn id="11" idx="1"/>
          </p:cNvCxnSpPr>
          <p:nvPr/>
        </p:nvCxnSpPr>
        <p:spPr>
          <a:xfrm flipV="1">
            <a:off x="5756631" y="3562417"/>
            <a:ext cx="859439" cy="99401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6112" y="274638"/>
            <a:ext cx="3238500" cy="1016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11550" y="5453576"/>
            <a:ext cx="2581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Note: another DAG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16221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Storm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Originally developed by </a:t>
            </a:r>
            <a:r>
              <a:rPr lang="en-US" dirty="0" err="1" smtClean="0"/>
              <a:t>BackType</a:t>
            </a:r>
            <a:endParaRPr lang="en-US" dirty="0" smtClean="0"/>
          </a:p>
          <a:p>
            <a:pPr lvl="1"/>
            <a:r>
              <a:rPr lang="en-US" dirty="0" smtClean="0"/>
              <a:t>Nathan </a:t>
            </a:r>
            <a:r>
              <a:rPr lang="en-US" dirty="0" err="1" smtClean="0"/>
              <a:t>Marz</a:t>
            </a:r>
            <a:endParaRPr lang="en-US" dirty="0" smtClean="0"/>
          </a:p>
          <a:p>
            <a:r>
              <a:rPr lang="en-US" dirty="0" smtClean="0"/>
              <a:t>Acquired by Twitter</a:t>
            </a:r>
          </a:p>
          <a:p>
            <a:r>
              <a:rPr lang="en-US" dirty="0" smtClean="0"/>
              <a:t>Open Sourced and then donated to Apache</a:t>
            </a:r>
          </a:p>
          <a:p>
            <a:r>
              <a:rPr lang="en-US" dirty="0" smtClean="0"/>
              <a:t>Became a top level project in 2014 </a:t>
            </a:r>
          </a:p>
          <a:p>
            <a:pPr lvl="1"/>
            <a:r>
              <a:rPr lang="en-US" dirty="0" smtClean="0">
                <a:hlinkClick r:id="rId2"/>
              </a:rPr>
              <a:t>http://storm.apache.org</a:t>
            </a:r>
            <a:r>
              <a:rPr lang="en-US" dirty="0" smtClean="0"/>
              <a:t>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981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Apache Storm</a:t>
            </a:r>
            <a:br>
              <a:rPr lang="en-US" dirty="0" smtClean="0"/>
            </a:br>
            <a:r>
              <a:rPr lang="en-US" dirty="0" smtClean="0"/>
              <a:t>Trident (micro-batch)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144" y="1417638"/>
            <a:ext cx="7385952" cy="4792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44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Heron</a:t>
            </a:r>
            <a:endParaRPr lang="en-US" dirty="0"/>
          </a:p>
        </p:txBody>
      </p:sp>
      <p:pic>
        <p:nvPicPr>
          <p:cNvPr id="3" name="Shape 2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03262" y="1198363"/>
            <a:ext cx="7650301" cy="51924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6311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Recap on the Lambda Architecture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64" y="1417638"/>
            <a:ext cx="8561154" cy="423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129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>
            <a:spLocks noGrp="1"/>
          </p:cNvSpPr>
          <p:nvPr>
            <p:ph type="title"/>
          </p:nvPr>
        </p:nvSpPr>
        <p:spPr>
          <a:xfrm>
            <a:off x="164470" y="128462"/>
            <a:ext cx="7620300" cy="899100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Heron: Key Features</a:t>
            </a:r>
          </a:p>
        </p:txBody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237566" y="1705364"/>
            <a:ext cx="8449200" cy="4420800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pPr marL="685800" indent="-457200">
              <a:spcBef>
                <a:spcPts val="0"/>
              </a:spcBef>
            </a:pPr>
            <a:r>
              <a:rPr lang="en-US" dirty="0"/>
              <a:t>Fully API compatible with Apache </a:t>
            </a:r>
            <a:r>
              <a:rPr lang="en-US" dirty="0" smtClean="0"/>
              <a:t>Storm</a:t>
            </a:r>
          </a:p>
          <a:p>
            <a:pPr marL="685800" indent="-457200">
              <a:spcBef>
                <a:spcPts val="0"/>
              </a:spcBef>
            </a:pPr>
            <a:r>
              <a:rPr lang="en-US" dirty="0" smtClean="0"/>
              <a:t>Task </a:t>
            </a:r>
            <a:r>
              <a:rPr lang="en-US" dirty="0"/>
              <a:t>isolation</a:t>
            </a:r>
          </a:p>
          <a:p>
            <a:pPr marL="685800" indent="-457200">
              <a:spcBef>
                <a:spcPts val="0"/>
              </a:spcBef>
            </a:pPr>
            <a:r>
              <a:rPr lang="en-US" dirty="0"/>
              <a:t>Developer </a:t>
            </a:r>
            <a:r>
              <a:rPr lang="en-US" dirty="0" smtClean="0"/>
              <a:t>productivity</a:t>
            </a:r>
          </a:p>
          <a:p>
            <a:pPr marL="685800" indent="-457200">
              <a:spcBef>
                <a:spcPts val="0"/>
              </a:spcBef>
            </a:pPr>
            <a:r>
              <a:rPr lang="en-US" dirty="0" smtClean="0"/>
              <a:t>Ease </a:t>
            </a:r>
            <a:r>
              <a:rPr lang="en-US" dirty="0"/>
              <a:t>of </a:t>
            </a:r>
            <a:r>
              <a:rPr lang="en-US" dirty="0" smtClean="0"/>
              <a:t>manageability</a:t>
            </a:r>
          </a:p>
          <a:p>
            <a:pPr marL="685800" indent="-457200">
              <a:spcBef>
                <a:spcPts val="0"/>
              </a:spcBef>
            </a:pPr>
            <a:r>
              <a:rPr lang="en-US" dirty="0" smtClean="0"/>
              <a:t>Use </a:t>
            </a:r>
            <a:r>
              <a:rPr lang="en-US" dirty="0"/>
              <a:t>of mainstream languages C++/Java/Python</a:t>
            </a:r>
          </a:p>
          <a:p>
            <a:pPr marL="457200" indent="0">
              <a:spcBef>
                <a:spcPts val="700"/>
              </a:spcBef>
              <a:buNone/>
            </a:pPr>
            <a:endParaRPr sz="3000" dirty="0"/>
          </a:p>
        </p:txBody>
      </p:sp>
      <p:sp>
        <p:nvSpPr>
          <p:cNvPr id="208" name="Shape 208"/>
          <p:cNvSpPr txBox="1">
            <a:spLocks noGrp="1"/>
          </p:cNvSpPr>
          <p:nvPr>
            <p:ph type="sldNum" idx="12"/>
          </p:nvPr>
        </p:nvSpPr>
        <p:spPr>
          <a:xfrm>
            <a:off x="5975695" y="6429438"/>
            <a:ext cx="1480275" cy="365100"/>
          </a:xfrm>
          <a:prstGeom prst="rect">
            <a:avLst/>
          </a:prstGeom>
        </p:spPr>
        <p:txBody>
          <a:bodyPr lIns="121900" tIns="60925" rIns="121900" bIns="609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623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Heron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In production at Twitter for &gt;2 years</a:t>
            </a:r>
          </a:p>
          <a:p>
            <a:r>
              <a:rPr lang="en-US" sz="2400" dirty="0" smtClean="0"/>
              <a:t>Going into production at Microsoft, </a:t>
            </a:r>
            <a:r>
              <a:rPr lang="en-US" sz="2400" dirty="0" err="1" smtClean="0"/>
              <a:t>WeChat</a:t>
            </a:r>
            <a:endParaRPr lang="en-US" sz="2400" dirty="0" smtClean="0"/>
          </a:p>
          <a:p>
            <a:r>
              <a:rPr lang="en-US" sz="2400" dirty="0" smtClean="0"/>
              <a:t>Donation to CNCF</a:t>
            </a:r>
          </a:p>
          <a:p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33767"/>
            <a:ext cx="9144000" cy="289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067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Kafka Streams</a:t>
            </a:r>
            <a:br>
              <a:rPr lang="en-US" sz="3200" dirty="0" smtClean="0"/>
            </a:br>
            <a:r>
              <a:rPr lang="en-US" sz="3200" dirty="0"/>
              <a:t/>
            </a:r>
            <a:br>
              <a:rPr lang="en-US" sz="3200" dirty="0"/>
            </a:b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7234"/>
            <a:ext cx="7487278" cy="6110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31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Kafka Streams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Event-at-a-time processing (not </a:t>
            </a:r>
            <a:r>
              <a:rPr lang="en-US" dirty="0" err="1"/>
              <a:t>microbatch</a:t>
            </a:r>
            <a:r>
              <a:rPr lang="en-US" dirty="0"/>
              <a:t>) with millisecond latency</a:t>
            </a:r>
          </a:p>
          <a:p>
            <a:r>
              <a:rPr lang="en-US" dirty="0" err="1"/>
              <a:t>Stateful</a:t>
            </a:r>
            <a:r>
              <a:rPr lang="en-US" dirty="0"/>
              <a:t> processing including distributed joins and aggregations</a:t>
            </a:r>
          </a:p>
          <a:p>
            <a:r>
              <a:rPr lang="en-US" dirty="0"/>
              <a:t>A convenient DSL</a:t>
            </a:r>
          </a:p>
          <a:p>
            <a:r>
              <a:rPr lang="en-US" dirty="0"/>
              <a:t>Windowing with out-of-order data using a </a:t>
            </a:r>
            <a:r>
              <a:rPr lang="en-US" dirty="0" err="1"/>
              <a:t>DataFlow</a:t>
            </a:r>
            <a:r>
              <a:rPr lang="en-US" dirty="0"/>
              <a:t>-like model</a:t>
            </a:r>
          </a:p>
          <a:p>
            <a:r>
              <a:rPr lang="en-US" dirty="0"/>
              <a:t>Distributed processing and fault-tolerance with fast failover</a:t>
            </a:r>
          </a:p>
          <a:p>
            <a:r>
              <a:rPr lang="en-US" dirty="0"/>
              <a:t>Reprocessing capabilities so you can recalculate output when your code changes</a:t>
            </a:r>
          </a:p>
          <a:p>
            <a:r>
              <a:rPr lang="en-US" dirty="0"/>
              <a:t>No-downtime rolling deployments</a:t>
            </a:r>
          </a:p>
        </p:txBody>
      </p:sp>
    </p:spTree>
    <p:extLst>
      <p:ext uri="{BB962C8B-B14F-4D97-AF65-F5344CB8AC3E}">
        <p14:creationId xmlns:p14="http://schemas.microsoft.com/office/powerpoint/2010/main" val="3352304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Spark Streaming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74154"/>
            <a:ext cx="9144000" cy="20405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76077"/>
            <a:ext cx="9144000" cy="341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7199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Structured Streams in Spark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Since Spark 2.0, there is a much better approach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335" y="2496154"/>
            <a:ext cx="79629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86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828" y="0"/>
            <a:ext cx="8795172" cy="643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597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36" y="1"/>
            <a:ext cx="8338651" cy="619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922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Siddhi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stateful</a:t>
            </a:r>
            <a:r>
              <a:rPr lang="en-US" dirty="0" smtClean="0"/>
              <a:t> query model</a:t>
            </a:r>
          </a:p>
          <a:p>
            <a:r>
              <a:rPr lang="en-US" dirty="0" smtClean="0"/>
              <a:t>SQL-like language for querying streams of data</a:t>
            </a:r>
          </a:p>
          <a:p>
            <a:pPr lvl="1"/>
            <a:r>
              <a:rPr lang="en-US" dirty="0" smtClean="0"/>
              <a:t>Extended with </a:t>
            </a:r>
            <a:r>
              <a:rPr lang="en-US" b="1" dirty="0" smtClean="0"/>
              <a:t>windows</a:t>
            </a:r>
          </a:p>
          <a:p>
            <a:pPr lvl="2"/>
            <a:r>
              <a:rPr lang="en-US" dirty="0" smtClean="0"/>
              <a:t>Time, Event count, batches</a:t>
            </a:r>
          </a:p>
          <a:p>
            <a:pPr lvl="1"/>
            <a:r>
              <a:rPr lang="en-US" dirty="0" smtClean="0"/>
              <a:t>Partitioned</a:t>
            </a:r>
          </a:p>
          <a:p>
            <a:pPr lvl="2"/>
            <a:r>
              <a:rPr lang="en-US" dirty="0" smtClean="0"/>
              <a:t>Based on data in the events</a:t>
            </a:r>
          </a:p>
          <a:p>
            <a:pPr lvl="1"/>
            <a:r>
              <a:rPr lang="en-US" dirty="0" smtClean="0"/>
              <a:t>Pattern matching</a:t>
            </a:r>
          </a:p>
          <a:p>
            <a:pPr lvl="2"/>
            <a:r>
              <a:rPr lang="en-US" dirty="0" smtClean="0"/>
              <a:t>A then B then C within window </a:t>
            </a:r>
          </a:p>
          <a:p>
            <a:pPr marL="914400" lvl="2" indent="0">
              <a:buNone/>
            </a:pPr>
            <a:endParaRPr lang="en-US" dirty="0" smtClean="0"/>
          </a:p>
          <a:p>
            <a:pPr lvl="1"/>
            <a:endParaRPr lang="en-US" dirty="0" smtClean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284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Siddhi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Apache Licensed Open Source on </a:t>
            </a:r>
            <a:r>
              <a:rPr lang="en-US" sz="2400" dirty="0" err="1" smtClean="0"/>
              <a:t>Github</a:t>
            </a:r>
            <a:endParaRPr lang="en-US" sz="2400" dirty="0" smtClean="0"/>
          </a:p>
          <a:p>
            <a:pPr lvl="1"/>
            <a:r>
              <a:rPr lang="en-US" sz="2000" dirty="0">
                <a:hlinkClick r:id="rId2"/>
              </a:rPr>
              <a:t>https://github.com/wso2/siddhi</a:t>
            </a:r>
            <a:r>
              <a:rPr lang="en-US" sz="2000" dirty="0" smtClean="0">
                <a:hlinkClick r:id="rId2"/>
              </a:rPr>
              <a:t>/</a:t>
            </a:r>
            <a:r>
              <a:rPr lang="en-US" sz="2000" dirty="0" smtClean="0"/>
              <a:t> </a:t>
            </a:r>
          </a:p>
          <a:p>
            <a:r>
              <a:rPr lang="en-US" sz="2400" dirty="0" smtClean="0"/>
              <a:t>Pluggable into </a:t>
            </a:r>
            <a:r>
              <a:rPr lang="en-US" sz="2400" dirty="0" smtClean="0"/>
              <a:t>Storm, Spark and </a:t>
            </a:r>
            <a:r>
              <a:rPr lang="en-US" sz="2400" smtClean="0"/>
              <a:t>Kafka Streams</a:t>
            </a:r>
            <a:endParaRPr lang="en-US" sz="2400" dirty="0" smtClean="0"/>
          </a:p>
          <a:p>
            <a:r>
              <a:rPr lang="en-US" sz="2400" dirty="0" smtClean="0"/>
              <a:t>Supports millions of events/sec</a:t>
            </a:r>
          </a:p>
          <a:p>
            <a:r>
              <a:rPr lang="en-US" sz="2400" dirty="0">
                <a:hlinkClick r:id="rId3"/>
              </a:rPr>
              <a:t>http://freo.me/</a:t>
            </a:r>
            <a:r>
              <a:rPr lang="en-US" sz="2400" dirty="0" smtClean="0">
                <a:hlinkClick r:id="rId3"/>
              </a:rPr>
              <a:t>DEBS_Siddhi</a:t>
            </a:r>
            <a:r>
              <a:rPr lang="en-US" sz="2400" dirty="0" smtClean="0"/>
              <a:t> </a:t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 smtClean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635" y="3888329"/>
            <a:ext cx="4440366" cy="296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492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Streaming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Continuous data flow </a:t>
            </a:r>
          </a:p>
          <a:p>
            <a:pPr lvl="1"/>
            <a:r>
              <a:rPr lang="en-US" dirty="0" smtClean="0"/>
              <a:t>“Unbounded streams of data”</a:t>
            </a:r>
          </a:p>
          <a:p>
            <a:r>
              <a:rPr lang="en-US" dirty="0" smtClean="0"/>
              <a:t>Usually uses a message distribution system</a:t>
            </a:r>
          </a:p>
          <a:p>
            <a:pPr lvl="1"/>
            <a:r>
              <a:rPr lang="en-US" dirty="0" smtClean="0"/>
              <a:t>JMS</a:t>
            </a:r>
          </a:p>
          <a:p>
            <a:pPr lvl="1"/>
            <a:r>
              <a:rPr lang="en-US" dirty="0" smtClean="0"/>
              <a:t>Apache Kafka</a:t>
            </a:r>
          </a:p>
          <a:p>
            <a:pPr lvl="1"/>
            <a:r>
              <a:rPr lang="en-US" dirty="0" smtClean="0"/>
              <a:t>MQTT</a:t>
            </a:r>
          </a:p>
          <a:p>
            <a:pPr lvl="1"/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An unbounded set of events with time</a:t>
            </a:r>
          </a:p>
          <a:p>
            <a:pPr lvl="1"/>
            <a:r>
              <a:rPr lang="en-US" dirty="0" smtClean="0"/>
              <a:t>&lt;t1, E1&gt;, &lt;t2, E2&gt;, </a:t>
            </a:r>
            <a:r>
              <a:rPr lang="is-IS" dirty="0" smtClean="0"/>
              <a:t>….., &lt;tn, En&gt;, ....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677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SiddhiQL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9900"/>
            <a:ext cx="9144000" cy="3370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606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Siddhi at </a:t>
            </a:r>
            <a:r>
              <a:rPr lang="en-US" dirty="0" err="1" smtClean="0"/>
              <a:t>Uber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999"/>
            <a:ext cx="8184905" cy="570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754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Siddhi at </a:t>
            </a:r>
            <a:r>
              <a:rPr lang="en-US" dirty="0" err="1" smtClean="0"/>
              <a:t>Uber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100+ production apps</a:t>
            </a:r>
          </a:p>
          <a:p>
            <a:r>
              <a:rPr lang="en-US" dirty="0" smtClean="0"/>
              <a:t>30 billion messages / day</a:t>
            </a:r>
          </a:p>
          <a:p>
            <a:r>
              <a:rPr lang="en-US" dirty="0" smtClean="0"/>
              <a:t>Fraud, anomaly detection</a:t>
            </a:r>
          </a:p>
          <a:p>
            <a:r>
              <a:rPr lang="en-US" dirty="0" smtClean="0"/>
              <a:t>Marketing, promotion</a:t>
            </a:r>
          </a:p>
          <a:p>
            <a:r>
              <a:rPr lang="en-US" dirty="0" smtClean="0"/>
              <a:t>Monitoring, feedback</a:t>
            </a:r>
          </a:p>
          <a:p>
            <a:r>
              <a:rPr lang="en-US" dirty="0" smtClean="0"/>
              <a:t>Real time analytics and visualization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1800" dirty="0">
                <a:hlinkClick r:id="rId2"/>
              </a:rPr>
              <a:t>https://freo.me/siddhi-</a:t>
            </a:r>
            <a:r>
              <a:rPr lang="en-US" sz="1800" dirty="0" smtClean="0">
                <a:hlinkClick r:id="rId2"/>
              </a:rPr>
              <a:t>uber</a:t>
            </a:r>
            <a:r>
              <a:rPr lang="en-US" sz="18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721282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Storm </a:t>
            </a:r>
            <a:r>
              <a:rPr lang="en-US" dirty="0" err="1" smtClean="0"/>
              <a:t>vs</a:t>
            </a:r>
            <a:r>
              <a:rPr lang="en-US" dirty="0" smtClean="0"/>
              <a:t> Spark Streaming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“Classic” Storm has no counterpart in Spark </a:t>
            </a:r>
          </a:p>
          <a:p>
            <a:pPr lvl="1"/>
            <a:r>
              <a:rPr lang="en-US" dirty="0" smtClean="0"/>
              <a:t>Spouts and Bolts</a:t>
            </a:r>
          </a:p>
          <a:p>
            <a:pPr lvl="1"/>
            <a:r>
              <a:rPr lang="en-US" dirty="0" smtClean="0"/>
              <a:t>Event by event processing</a:t>
            </a:r>
          </a:p>
          <a:p>
            <a:r>
              <a:rPr lang="en-US" dirty="0" smtClean="0"/>
              <a:t>Trident and Streaming both offer micro-batch models </a:t>
            </a:r>
          </a:p>
          <a:p>
            <a:pPr lvl="1"/>
            <a:r>
              <a:rPr lang="en-US" dirty="0" smtClean="0"/>
              <a:t>More </a:t>
            </a:r>
            <a:r>
              <a:rPr lang="en-US" dirty="0" err="1" smtClean="0"/>
              <a:t>performant</a:t>
            </a:r>
            <a:r>
              <a:rPr lang="en-US" dirty="0" smtClean="0"/>
              <a:t> but less flexible</a:t>
            </a:r>
          </a:p>
          <a:p>
            <a:r>
              <a:rPr lang="en-US" dirty="0" smtClean="0"/>
              <a:t>Storm is more flexible for pure streaming systems</a:t>
            </a:r>
          </a:p>
          <a:p>
            <a:r>
              <a:rPr lang="en-US" dirty="0" smtClean="0"/>
              <a:t>Spark offers a much more unified programming model for Batch and Streaming</a:t>
            </a:r>
          </a:p>
        </p:txBody>
      </p:sp>
    </p:spTree>
    <p:extLst>
      <p:ext uri="{BB962C8B-B14F-4D97-AF65-F5344CB8AC3E}">
        <p14:creationId xmlns:p14="http://schemas.microsoft.com/office/powerpoint/2010/main" val="1226854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Realtime</a:t>
            </a:r>
            <a:r>
              <a:rPr lang="en-US" dirty="0" smtClean="0"/>
              <a:t> processing is hard</a:t>
            </a:r>
          </a:p>
          <a:p>
            <a:pPr lvl="1"/>
            <a:r>
              <a:rPr lang="en-US" dirty="0" smtClean="0"/>
              <a:t>Requires large memory and state</a:t>
            </a:r>
          </a:p>
          <a:p>
            <a:pPr lvl="1"/>
            <a:r>
              <a:rPr lang="en-US" dirty="0" smtClean="0"/>
              <a:t>The lambda architecture splits the problem into batch and </a:t>
            </a:r>
            <a:r>
              <a:rPr lang="en-US" dirty="0" err="1" smtClean="0"/>
              <a:t>realtime</a:t>
            </a:r>
            <a:r>
              <a:rPr lang="en-US" dirty="0" smtClean="0"/>
              <a:t> challenges</a:t>
            </a:r>
          </a:p>
          <a:p>
            <a:r>
              <a:rPr lang="en-US" dirty="0" smtClean="0"/>
              <a:t>Multiple approaches:</a:t>
            </a:r>
          </a:p>
          <a:p>
            <a:pPr lvl="1"/>
            <a:r>
              <a:rPr lang="en-US" dirty="0" smtClean="0"/>
              <a:t>Pure Streaming</a:t>
            </a:r>
          </a:p>
          <a:p>
            <a:pPr lvl="1"/>
            <a:r>
              <a:rPr lang="en-US" dirty="0" smtClean="0"/>
              <a:t>Micro-batch</a:t>
            </a:r>
          </a:p>
          <a:p>
            <a:pPr lvl="1"/>
            <a:r>
              <a:rPr lang="en-US" smtClean="0"/>
              <a:t>CEP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1677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42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Stream processing categorization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Simple event processing</a:t>
            </a:r>
          </a:p>
          <a:p>
            <a:pPr lvl="1"/>
            <a:r>
              <a:rPr lang="en-US" dirty="0" smtClean="0"/>
              <a:t>Working on an event at a time</a:t>
            </a:r>
          </a:p>
          <a:p>
            <a:pPr lvl="2"/>
            <a:r>
              <a:rPr lang="en-US" dirty="0" smtClean="0"/>
              <a:t>e.g. filter out all events where the wind speed &gt; 50 mph</a:t>
            </a:r>
          </a:p>
          <a:p>
            <a:r>
              <a:rPr lang="en-US" dirty="0" smtClean="0"/>
              <a:t>Event stream processing</a:t>
            </a:r>
          </a:p>
          <a:p>
            <a:pPr lvl="1"/>
            <a:r>
              <a:rPr lang="en-US" dirty="0" smtClean="0"/>
              <a:t>Time-based processing of a single stream of events</a:t>
            </a:r>
          </a:p>
          <a:p>
            <a:pPr lvl="2"/>
            <a:r>
              <a:rPr lang="en-US" dirty="0" smtClean="0"/>
              <a:t>Average wind speed over the last hour compared to the average over the last day</a:t>
            </a:r>
          </a:p>
          <a:p>
            <a:r>
              <a:rPr lang="en-US" dirty="0" smtClean="0"/>
              <a:t>Complex Event Processing </a:t>
            </a:r>
          </a:p>
          <a:p>
            <a:pPr lvl="1"/>
            <a:r>
              <a:rPr lang="en-US" dirty="0" smtClean="0"/>
              <a:t>Correlation of events across different streams</a:t>
            </a:r>
          </a:p>
          <a:p>
            <a:pPr lvl="2"/>
            <a:r>
              <a:rPr lang="en-US" dirty="0" smtClean="0"/>
              <a:t>Emergency calls correlated with wind speed in real time</a:t>
            </a:r>
          </a:p>
        </p:txBody>
      </p:sp>
    </p:spTree>
    <p:extLst>
      <p:ext uri="{BB962C8B-B14F-4D97-AF65-F5344CB8AC3E}">
        <p14:creationId xmlns:p14="http://schemas.microsoft.com/office/powerpoint/2010/main" val="22326687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 Same Side Corner Rectangle 4"/>
          <p:cNvSpPr/>
          <p:nvPr/>
        </p:nvSpPr>
        <p:spPr bwMode="auto">
          <a:xfrm flipH="1">
            <a:off x="697611" y="1764279"/>
            <a:ext cx="7629525" cy="3934778"/>
          </a:xfrm>
          <a:prstGeom prst="round2SameRect">
            <a:avLst>
              <a:gd name="adj1" fmla="val 5211"/>
              <a:gd name="adj2" fmla="val 0"/>
            </a:avLst>
          </a:prstGeom>
          <a:gradFill flip="none" rotWithShape="1">
            <a:gsLst>
              <a:gs pos="800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  <a:ln w="34925">
            <a:noFill/>
            <a:round/>
            <a:headEnd/>
            <a:tailEnd/>
          </a:ln>
        </p:spPr>
        <p:txBody>
          <a:bodyPr vert="horz" wrap="square" lIns="82296" tIns="41148" rIns="82296" bIns="41148" numCol="1" anchor="t" anchorCtr="0" compatLnSpc="1">
            <a:prstTxWarp prst="textNoShape">
              <a:avLst/>
            </a:prstTxWarp>
          </a:bodyPr>
          <a:lstStyle/>
          <a:p>
            <a:pPr indent="-204432">
              <a:lnSpc>
                <a:spcPct val="90000"/>
              </a:lnSpc>
              <a:spcBef>
                <a:spcPts val="567"/>
              </a:spcBef>
              <a:buClr>
                <a:srgbClr val="FFFF99"/>
              </a:buClr>
              <a:buSzPct val="120000"/>
              <a:defRPr/>
            </a:pPr>
            <a:endParaRPr lang="en-US" altLang="zh-CN" kern="0" dirty="0"/>
          </a:p>
        </p:txBody>
      </p:sp>
      <p:grpSp>
        <p:nvGrpSpPr>
          <p:cNvPr id="2" name="Group 32"/>
          <p:cNvGrpSpPr/>
          <p:nvPr/>
        </p:nvGrpSpPr>
        <p:grpSpPr>
          <a:xfrm>
            <a:off x="2480691" y="3927480"/>
            <a:ext cx="5642888" cy="1677263"/>
            <a:chOff x="2240498" y="4477730"/>
            <a:chExt cx="6269875" cy="1863626"/>
          </a:xfrm>
        </p:grpSpPr>
        <p:sp>
          <p:nvSpPr>
            <p:cNvPr id="61" name="Rectangle 60"/>
            <p:cNvSpPr/>
            <p:nvPr/>
          </p:nvSpPr>
          <p:spPr bwMode="auto">
            <a:xfrm>
              <a:off x="2240498" y="4477730"/>
              <a:ext cx="6269875" cy="1863626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</a:schemeClr>
                </a:gs>
                <a:gs pos="50000">
                  <a:schemeClr val="tx1">
                    <a:lumMod val="75000"/>
                    <a:lumOff val="25000"/>
                  </a:schemeClr>
                </a:gs>
                <a:gs pos="82000">
                  <a:schemeClr val="tx1">
                    <a:lumMod val="95000"/>
                    <a:lumOff val="5000"/>
                  </a:schemeClr>
                </a:gs>
              </a:gsLst>
              <a:lin ang="8100000" scaled="1"/>
              <a:tileRect/>
            </a:gradFill>
            <a:ln w="34925">
              <a:noFill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indent="-204432">
                <a:lnSpc>
                  <a:spcPct val="90000"/>
                </a:lnSpc>
                <a:spcBef>
                  <a:spcPts val="567"/>
                </a:spcBef>
                <a:buClr>
                  <a:srgbClr val="FFFF99"/>
                </a:buClr>
                <a:buSzPct val="120000"/>
                <a:defRPr/>
              </a:pPr>
              <a:endParaRPr lang="en-US" altLang="zh-CN" kern="0" dirty="0">
                <a:solidFill>
                  <a:sysClr val="windowText" lastClr="000000"/>
                </a:solidFill>
                <a:latin typeface="Segoe UI" pitchFamily="34" charset="0"/>
                <a:cs typeface="Segoe UI" pitchFamily="34" charset="0"/>
              </a:endParaRPr>
            </a:p>
          </p:txBody>
        </p:sp>
        <p:grpSp>
          <p:nvGrpSpPr>
            <p:cNvPr id="3" name="Group 31"/>
            <p:cNvGrpSpPr/>
            <p:nvPr/>
          </p:nvGrpSpPr>
          <p:grpSpPr>
            <a:xfrm>
              <a:off x="2359257" y="4617376"/>
              <a:ext cx="2510156" cy="1619264"/>
              <a:chOff x="2359257" y="4617376"/>
              <a:chExt cx="2510156" cy="1619264"/>
            </a:xfrm>
          </p:grpSpPr>
          <p:pic>
            <p:nvPicPr>
              <p:cNvPr id="73" name="Picture 8" descr="C:\Users\scohen\Pictures\Microsoft Clip Organizer\j0433941.png"/>
              <p:cNvPicPr>
                <a:picLocks noChangeAspect="1" noChangeArrowheads="1"/>
              </p:cNvPicPr>
              <p:nvPr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681246" y="4617376"/>
                <a:ext cx="785818" cy="6479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grpSp>
            <p:nvGrpSpPr>
              <p:cNvPr id="4" name="Group 54"/>
              <p:cNvGrpSpPr/>
              <p:nvPr/>
            </p:nvGrpSpPr>
            <p:grpSpPr>
              <a:xfrm>
                <a:off x="3681378" y="5474639"/>
                <a:ext cx="740066" cy="762001"/>
                <a:chOff x="555334" y="4191000"/>
                <a:chExt cx="587666" cy="609600"/>
              </a:xfrm>
            </p:grpSpPr>
            <p:pic>
              <p:nvPicPr>
                <p:cNvPr id="79" name="Picture 3" descr="C:\Documents and Settings\antonk\Local Settings\Temporary Internet Files\Content.IE5\AV78XKCM\MCj04348450000[1].png"/>
                <p:cNvPicPr>
                  <a:picLocks noChangeAspect="1" noChangeArrowheads="1"/>
                </p:cNvPicPr>
                <p:nvPr/>
              </p:nvPicPr>
              <p:blipFill>
                <a:blip r:embed="rId3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55334" y="4191000"/>
                  <a:ext cx="587666" cy="527538"/>
                </a:xfrm>
                <a:prstGeom prst="rect">
                  <a:avLst/>
                </a:prstGeom>
                <a:noFill/>
              </p:spPr>
            </p:pic>
            <p:sp>
              <p:nvSpPr>
                <p:cNvPr id="80" name="Can 79"/>
                <p:cNvSpPr/>
                <p:nvPr/>
              </p:nvSpPr>
              <p:spPr>
                <a:xfrm>
                  <a:off x="860133" y="4419600"/>
                  <a:ext cx="228600" cy="381000"/>
                </a:xfrm>
                <a:prstGeom prst="can">
                  <a:avLst/>
                </a:prstGeom>
              </p:spPr>
              <p:style>
                <a:lnRef idx="0">
                  <a:schemeClr val="accent1"/>
                </a:lnRef>
                <a:fillRef idx="3">
                  <a:schemeClr val="accent1"/>
                </a:fillRef>
                <a:effectRef idx="3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endParaRPr lang="en-US" sz="1100" dirty="0">
                    <a:solidFill>
                      <a:prstClr val="black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cxnSp>
            <p:nvCxnSpPr>
              <p:cNvPr id="75" name="Curved Connector 13"/>
              <p:cNvCxnSpPr/>
              <p:nvPr/>
            </p:nvCxnSpPr>
            <p:spPr>
              <a:xfrm>
                <a:off x="3467064" y="4941354"/>
                <a:ext cx="584347" cy="533278"/>
              </a:xfrm>
              <a:prstGeom prst="curvedConnector2">
                <a:avLst/>
              </a:prstGeom>
              <a:ln w="38100" cmpd="sng"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TextBox 75"/>
              <p:cNvSpPr txBox="1"/>
              <p:nvPr/>
            </p:nvSpPr>
            <p:spPr>
              <a:xfrm>
                <a:off x="3848325" y="4819548"/>
                <a:ext cx="1021088" cy="4103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  <a:t>request</a:t>
                </a:r>
                <a:endParaRPr lang="en-US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  <p:cxnSp>
            <p:nvCxnSpPr>
              <p:cNvPr id="77" name="Curved Connector 13"/>
              <p:cNvCxnSpPr/>
              <p:nvPr/>
            </p:nvCxnSpPr>
            <p:spPr>
              <a:xfrm rot="10800000">
                <a:off x="3074156" y="5265332"/>
                <a:ext cx="607223" cy="539013"/>
              </a:xfrm>
              <a:prstGeom prst="curvedConnector2">
                <a:avLst/>
              </a:prstGeom>
              <a:ln w="38100" cmpd="sng"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TextBox 19"/>
              <p:cNvSpPr txBox="1"/>
              <p:nvPr/>
            </p:nvSpPr>
            <p:spPr>
              <a:xfrm>
                <a:off x="2359257" y="5602632"/>
                <a:ext cx="1174111" cy="4103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  <a:t>response</a:t>
                </a:r>
                <a:endParaRPr lang="en-US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p:grpSp>
        <p:grpSp>
          <p:nvGrpSpPr>
            <p:cNvPr id="7" name="Group 29"/>
            <p:cNvGrpSpPr/>
            <p:nvPr/>
          </p:nvGrpSpPr>
          <p:grpSpPr>
            <a:xfrm>
              <a:off x="5335262" y="4664974"/>
              <a:ext cx="2846710" cy="1381162"/>
              <a:chOff x="5335262" y="4664974"/>
              <a:chExt cx="2846710" cy="1381162"/>
            </a:xfrm>
          </p:grpSpPr>
          <p:pic>
            <p:nvPicPr>
              <p:cNvPr id="64" name="Picture 326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6396022" y="5046004"/>
                <a:ext cx="555625" cy="727075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</p:spPr>
          </p:pic>
          <p:grpSp>
            <p:nvGrpSpPr>
              <p:cNvPr id="8" name="Group 132"/>
              <p:cNvGrpSpPr>
                <a:grpSpLocks/>
              </p:cNvGrpSpPr>
              <p:nvPr/>
            </p:nvGrpSpPr>
            <p:grpSpPr bwMode="auto">
              <a:xfrm>
                <a:off x="5467328" y="4688814"/>
                <a:ext cx="857256" cy="500066"/>
                <a:chOff x="258" y="448397"/>
                <a:chExt cx="1030863" cy="868320"/>
              </a:xfrm>
              <a:solidFill>
                <a:srgbClr val="DDE8C6">
                  <a:alpha val="20000"/>
                </a:srgbClr>
              </a:solidFill>
            </p:grpSpPr>
            <p:sp>
              <p:nvSpPr>
                <p:cNvPr id="71" name=" 3"/>
                <p:cNvSpPr/>
                <p:nvPr/>
              </p:nvSpPr>
              <p:spPr>
                <a:xfrm>
                  <a:off x="258" y="448397"/>
                  <a:ext cx="1030863" cy="868320"/>
                </a:xfrm>
                <a:prstGeom prst="gear6">
                  <a:avLst/>
                </a:prstGeom>
                <a:solidFill>
                  <a:schemeClr val="accent1"/>
                </a:solidFill>
                <a:ln w="3175" cmpd="sng">
                  <a:solidFill>
                    <a:schemeClr val="tx1"/>
                  </a:solidFill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72" name=" 4"/>
                <p:cNvSpPr/>
                <p:nvPr/>
              </p:nvSpPr>
              <p:spPr>
                <a:xfrm>
                  <a:off x="243146" y="669207"/>
                  <a:ext cx="545087" cy="426700"/>
                </a:xfrm>
                <a:prstGeom prst="rect">
                  <a:avLst/>
                </a:prstGeom>
                <a:noFill/>
                <a:ln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lIns="16510" tIns="16510" rIns="16510" bIns="16510" spcCol="1270" anchor="ctr"/>
                <a:lstStyle/>
                <a:p>
                  <a:pPr algn="ctr" defTabSz="520065">
                    <a:lnSpc>
                      <a:spcPct val="90000"/>
                    </a:lnSpc>
                    <a:spcAft>
                      <a:spcPct val="35000"/>
                    </a:spcAft>
                    <a:defRPr/>
                  </a:pPr>
                  <a:r>
                    <a:rPr lang="en-US" sz="1100" b="1" dirty="0">
                      <a:solidFill>
                        <a:schemeClr val="tx1"/>
                      </a:solidFill>
                      <a:latin typeface="Calibri" pitchFamily="34" charset="0"/>
                      <a:cs typeface="Calibri" pitchFamily="34" charset="0"/>
                    </a:rPr>
                    <a:t>Event</a:t>
                  </a:r>
                  <a:endParaRPr lang="en-US" sz="600" b="1" dirty="0">
                    <a:solidFill>
                      <a:schemeClr val="tx1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cxnSp>
            <p:nvCxnSpPr>
              <p:cNvPr id="66" name="Curved Connector 13"/>
              <p:cNvCxnSpPr>
                <a:endCxn id="64" idx="1"/>
              </p:cNvCxnSpPr>
              <p:nvPr/>
            </p:nvCxnSpPr>
            <p:spPr>
              <a:xfrm rot="16200000" flipH="1">
                <a:off x="6032746" y="5046265"/>
                <a:ext cx="226487" cy="500066"/>
              </a:xfrm>
              <a:prstGeom prst="curvedConnector2">
                <a:avLst/>
              </a:prstGeom>
              <a:ln w="38100" cmpd="sng"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67" name="Picture 66" descr="C:\Users\scohen\Pictures\Microsoft Clip Organizer\j0433941.png"/>
              <p:cNvPicPr>
                <a:picLocks noChangeAspect="1" noChangeArrowheads="1"/>
              </p:cNvPicPr>
              <p:nvPr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396154" y="5398181"/>
                <a:ext cx="785818" cy="6479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cxnSp>
            <p:nvCxnSpPr>
              <p:cNvPr id="68" name="Curved Connector 13"/>
              <p:cNvCxnSpPr>
                <a:stCxn id="64" idx="3"/>
                <a:endCxn id="67" idx="1"/>
              </p:cNvCxnSpPr>
              <p:nvPr/>
            </p:nvCxnSpPr>
            <p:spPr>
              <a:xfrm>
                <a:off x="6951647" y="5409542"/>
                <a:ext cx="444507" cy="312617"/>
              </a:xfrm>
              <a:prstGeom prst="curvedConnector3">
                <a:avLst>
                  <a:gd name="adj1" fmla="val 50000"/>
                </a:avLst>
              </a:prstGeom>
              <a:ln w="38100" cmpd="sng"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TextBox 68"/>
              <p:cNvSpPr txBox="1"/>
              <p:nvPr/>
            </p:nvSpPr>
            <p:spPr>
              <a:xfrm>
                <a:off x="7193498" y="4664974"/>
                <a:ext cx="951958" cy="7181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  <a:t>output </a:t>
                </a:r>
                <a:b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</a:br>
                <a: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  <a:t>stream</a:t>
                </a:r>
                <a:endParaRPr lang="en-US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5335262" y="5274574"/>
                <a:ext cx="955228" cy="7181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  <a:t>input </a:t>
                </a:r>
                <a:b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</a:br>
                <a: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  <a:t>stream</a:t>
                </a:r>
                <a:endParaRPr lang="en-US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p:grpSp>
      </p:grp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7141654"/>
              </p:ext>
            </p:extLst>
          </p:nvPr>
        </p:nvGraphicFramePr>
        <p:xfrm>
          <a:off x="834771" y="1927158"/>
          <a:ext cx="7299509" cy="367760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48401"/>
                <a:gridCol w="2646951"/>
                <a:gridCol w="3004157"/>
              </a:tblGrid>
              <a:tr h="387362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Database Applications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Event-driven Applications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3093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Query</a:t>
                      </a:r>
                      <a:r>
                        <a:rPr lang="en-US" sz="1800" baseline="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 Paradigm</a:t>
                      </a:r>
                      <a:endParaRPr lang="en-US" sz="18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Ad-hoc queries or requests</a:t>
                      </a:r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Continuous standing queries</a:t>
                      </a:r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2893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Latency</a:t>
                      </a:r>
                      <a:endParaRPr lang="en-US" sz="18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Seconds, hours, days</a:t>
                      </a:r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Milliseconds or less</a:t>
                      </a:r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8444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Data Rate</a:t>
                      </a:r>
                      <a:endParaRPr lang="en-US" sz="18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Hundreds</a:t>
                      </a:r>
                      <a:r>
                        <a:rPr lang="en-US" sz="1600" baseline="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 of events/sec</a:t>
                      </a:r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Tens</a:t>
                      </a:r>
                      <a:r>
                        <a:rPr lang="en-US" sz="1600" baseline="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 of thousands of events/sec or more</a:t>
                      </a:r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45920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 smtClean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  <a:p>
                      <a:pPr algn="ctr"/>
                      <a:endParaRPr lang="en-US" sz="1600" dirty="0" smtClean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  <a:p>
                      <a:pPr algn="ctr"/>
                      <a:endParaRPr lang="en-US" sz="700" dirty="0" smtClean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  <a:p>
                      <a:pPr algn="ctr"/>
                      <a:endParaRPr lang="en-US" sz="1600" dirty="0" smtClean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  <a:p>
                      <a:pPr algn="ctr"/>
                      <a:endParaRPr lang="en-US" sz="1600" dirty="0" smtClean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  <a:p>
                      <a:pPr algn="ctr"/>
                      <a:endParaRPr lang="en-US" sz="1400" dirty="0" smtClean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0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Comparing Databases with Real-Time systems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398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Architecture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64" y="1417638"/>
            <a:ext cx="8561154" cy="423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129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646" y="187151"/>
            <a:ext cx="7747000" cy="576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107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Approaches to Streaming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Pure streaming</a:t>
            </a:r>
          </a:p>
          <a:p>
            <a:pPr lvl="1"/>
            <a:r>
              <a:rPr lang="en-US" dirty="0" smtClean="0"/>
              <a:t>Each event is processed as it comes in</a:t>
            </a:r>
          </a:p>
          <a:p>
            <a:r>
              <a:rPr lang="en-US" dirty="0" smtClean="0"/>
              <a:t>Micro-batch</a:t>
            </a:r>
          </a:p>
          <a:p>
            <a:pPr lvl="1"/>
            <a:r>
              <a:rPr lang="en-US" dirty="0" smtClean="0"/>
              <a:t>Small batches of events are processed </a:t>
            </a:r>
          </a:p>
          <a:p>
            <a:pPr lvl="1"/>
            <a:r>
              <a:rPr lang="en-US" dirty="0" smtClean="0"/>
              <a:t>Typically trades flexibility for performance</a:t>
            </a:r>
          </a:p>
          <a:p>
            <a:r>
              <a:rPr lang="en-US" dirty="0" smtClean="0"/>
              <a:t>Shared nothing</a:t>
            </a:r>
          </a:p>
          <a:p>
            <a:pPr lvl="1"/>
            <a:r>
              <a:rPr lang="en-US" dirty="0" smtClean="0"/>
              <a:t>You can process events on any system in the cluster</a:t>
            </a:r>
          </a:p>
          <a:p>
            <a:r>
              <a:rPr lang="en-US" dirty="0" err="1" smtClean="0"/>
              <a:t>Stateful</a:t>
            </a:r>
            <a:r>
              <a:rPr lang="en-US" dirty="0" smtClean="0"/>
              <a:t> / Partitioned</a:t>
            </a:r>
          </a:p>
          <a:p>
            <a:pPr lvl="1"/>
            <a:r>
              <a:rPr lang="en-US" dirty="0" smtClean="0"/>
              <a:t>The event must be processed on a system that has the correct state in memory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040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distribution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need to get the events to the processing 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660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3187</TotalTime>
  <Words>728</Words>
  <Application>Microsoft Macintosh PowerPoint</Application>
  <PresentationFormat>On-screen Show (4:3)</PresentationFormat>
  <Paragraphs>161</Paragraphs>
  <Slides>35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Office Theme</vt:lpstr>
      <vt:lpstr>Cloud Computing and Big Data  Realtime Big Data</vt:lpstr>
      <vt:lpstr>Recap on the Lambda Architecture</vt:lpstr>
      <vt:lpstr>Streaming </vt:lpstr>
      <vt:lpstr>Stream processing categorization</vt:lpstr>
      <vt:lpstr>Comparing Databases with Real-Time systems </vt:lpstr>
      <vt:lpstr>Lambda Architecture</vt:lpstr>
      <vt:lpstr>PowerPoint Presentation</vt:lpstr>
      <vt:lpstr>Approaches to Streaming</vt:lpstr>
      <vt:lpstr>Data distribution</vt:lpstr>
      <vt:lpstr>MQTT</vt:lpstr>
      <vt:lpstr>Apache Kafka</vt:lpstr>
      <vt:lpstr>Kafka</vt:lpstr>
      <vt:lpstr>Kafka exactly-once semantics</vt:lpstr>
      <vt:lpstr>ZeroMQ</vt:lpstr>
      <vt:lpstr>Processing the data</vt:lpstr>
      <vt:lpstr>Apache Storm</vt:lpstr>
      <vt:lpstr>Apache Storm</vt:lpstr>
      <vt:lpstr>Apache Storm Trident (micro-batch)</vt:lpstr>
      <vt:lpstr>Heron</vt:lpstr>
      <vt:lpstr>Heron: Key Features</vt:lpstr>
      <vt:lpstr>Heron</vt:lpstr>
      <vt:lpstr>Kafka Streams  </vt:lpstr>
      <vt:lpstr>Kafka Streams</vt:lpstr>
      <vt:lpstr>Apache Spark Streaming</vt:lpstr>
      <vt:lpstr>Structured Streams in Spark</vt:lpstr>
      <vt:lpstr>PowerPoint Presentation</vt:lpstr>
      <vt:lpstr>PowerPoint Presentation</vt:lpstr>
      <vt:lpstr>Siddhi</vt:lpstr>
      <vt:lpstr>Siddhi</vt:lpstr>
      <vt:lpstr>SiddhiQL</vt:lpstr>
      <vt:lpstr>Siddhi at Uber</vt:lpstr>
      <vt:lpstr>Siddhi at Uber</vt:lpstr>
      <vt:lpstr>Storm vs Spark Streaming</vt:lpstr>
      <vt:lpstr>Summary</vt:lpstr>
      <vt:lpstr>Questions?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385</cp:revision>
  <dcterms:created xsi:type="dcterms:W3CDTF">2012-03-07T10:41:54Z</dcterms:created>
  <dcterms:modified xsi:type="dcterms:W3CDTF">2017-09-14T14:55:53Z</dcterms:modified>
</cp:coreProperties>
</file>

<file path=docProps/thumbnail.jpeg>
</file>